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1"/>
  </p:notesMasterIdLst>
  <p:handoutMasterIdLst>
    <p:handoutMasterId r:id="rId22"/>
  </p:handoutMasterIdLst>
  <p:sldIdLst>
    <p:sldId id="257" r:id="rId3"/>
    <p:sldId id="265" r:id="rId4"/>
    <p:sldId id="283" r:id="rId5"/>
    <p:sldId id="282" r:id="rId6"/>
    <p:sldId id="281" r:id="rId7"/>
    <p:sldId id="287" r:id="rId8"/>
    <p:sldId id="286" r:id="rId9"/>
    <p:sldId id="289" r:id="rId10"/>
    <p:sldId id="288" r:id="rId11"/>
    <p:sldId id="292" r:id="rId12"/>
    <p:sldId id="296" r:id="rId13"/>
    <p:sldId id="295" r:id="rId14"/>
    <p:sldId id="294" r:id="rId15"/>
    <p:sldId id="293" r:id="rId16"/>
    <p:sldId id="298" r:id="rId17"/>
    <p:sldId id="299" r:id="rId18"/>
    <p:sldId id="276" r:id="rId19"/>
    <p:sldId id="30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9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704" autoAdjust="0"/>
  </p:normalViewPr>
  <p:slideViewPr>
    <p:cSldViewPr snapToGrid="0">
      <p:cViewPr varScale="1">
        <p:scale>
          <a:sx n="62" d="100"/>
          <a:sy n="62" d="100"/>
        </p:scale>
        <p:origin x="90" y="582"/>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2/23/2020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2/23/2020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dirty="0"/>
          </a:p>
        </p:txBody>
      </p:sp>
    </p:spTree>
    <p:extLst>
      <p:ext uri="{BB962C8B-B14F-4D97-AF65-F5344CB8AC3E}">
        <p14:creationId xmlns:p14="http://schemas.microsoft.com/office/powerpoint/2010/main" val="2491160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2">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068DC83-4358-4069-9A04-36F684952B41}" type="datetime1">
              <a:rPr lang="en-US" smtClean="0"/>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F57356-1F59-4D89-9F54-28C9F76813D7}" type="datetime1">
              <a:rPr lang="en-US" smtClean="0"/>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2CE48F21-3C02-407D-A180-361657C962A9}" type="datetime1">
              <a:rPr lang="en-US" smtClean="0"/>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5625"/>
            <a:ext cx="4892040" cy="4351338"/>
          </a:xfrm>
        </p:spPr>
        <p:txBody>
          <a:bodyPr>
            <a:normAutofit/>
          </a:bodyPr>
          <a:lstStyle>
            <a:lvl1pPr marL="2286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400"/>
            </a:lvl1pPr>
            <a:lvl2pPr marL="6858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000"/>
            </a:lvl2pPr>
            <a:lvl3pPr marL="11430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800"/>
            </a:lvl3pPr>
            <a:lvl4pPr marL="16002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4pPr>
            <a:lvl5pPr marL="20574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Click to edit Master text styles</a:t>
            </a:r>
          </a:p>
          <a:p>
            <a:pPr marL="228600" marR="0" lvl="1"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Second level</a:t>
            </a:r>
          </a:p>
          <a:p>
            <a:pPr marL="228600" marR="0" lvl="2"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Third level</a:t>
            </a:r>
          </a:p>
          <a:p>
            <a:pPr marL="228600" marR="0" lvl="3"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Fourth level</a:t>
            </a:r>
          </a:p>
          <a:p>
            <a:pPr marL="228600" marR="0" lvl="4"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p:nvPr>
        </p:nvSpPr>
        <p:spPr>
          <a:xfrm>
            <a:off x="5650524" y="1825625"/>
            <a:ext cx="4892040" cy="4351338"/>
          </a:xfrm>
        </p:spPr>
        <p:txBody>
          <a:bodyPr>
            <a:normAutofit/>
          </a:bodyPr>
          <a:lstStyle>
            <a:lvl1pPr marL="2286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400"/>
            </a:lvl1pPr>
            <a:lvl2pPr marL="6858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000"/>
            </a:lvl2pPr>
            <a:lvl3pPr marL="11430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800"/>
            </a:lvl3pPr>
            <a:lvl4pPr marL="16002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4pPr>
            <a:lvl5pPr marL="20574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Click to edit Master text styles</a:t>
            </a:r>
          </a:p>
          <a:p>
            <a:pPr marL="228600" marR="0" lvl="1"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Second level</a:t>
            </a:r>
          </a:p>
          <a:p>
            <a:pPr marL="228600" marR="0" lvl="2"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Third level</a:t>
            </a:r>
          </a:p>
          <a:p>
            <a:pPr marL="228600" marR="0" lvl="3"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Fourth level</a:t>
            </a:r>
          </a:p>
          <a:p>
            <a:pPr marL="228600" marR="0" lvl="4"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37D8FB26-DB44-4B23-8E2C-73FCFB6E6A5C}" type="datetime1">
              <a:rPr lang="en-US" smtClean="0"/>
              <a:t>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6508" y="639150"/>
            <a:ext cx="10062285" cy="11430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86508" y="1793873"/>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86508" y="2498723"/>
            <a:ext cx="4892040" cy="3101977"/>
          </a:xfrm>
        </p:spPr>
        <p:txBody>
          <a:bodyPr/>
          <a:lstStyle>
            <a:lvl1pPr marL="2286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400"/>
            </a:lvl1pPr>
            <a:lvl2pPr marL="6858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000"/>
            </a:lvl2pPr>
            <a:lvl3pPr marL="11430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800"/>
            </a:lvl3pPr>
            <a:lvl4pPr marL="16002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4pPr>
            <a:lvl5pPr marL="20574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Click to edit Master text styles</a:t>
            </a:r>
          </a:p>
          <a:p>
            <a:pPr marL="228600" marR="0" lvl="1"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Second level</a:t>
            </a:r>
          </a:p>
          <a:p>
            <a:pPr marL="228600" marR="0" lvl="2"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Third level</a:t>
            </a:r>
          </a:p>
          <a:p>
            <a:pPr marL="228600" marR="0" lvl="3"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Fourth level</a:t>
            </a:r>
          </a:p>
          <a:p>
            <a:pPr marL="228600" marR="0" lvl="4"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793873"/>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6753" y="2498723"/>
            <a:ext cx="4892040" cy="3101977"/>
          </a:xfrm>
        </p:spPr>
        <p:txBody>
          <a:bodyPr/>
          <a:lstStyle>
            <a:lvl1pPr marL="2286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400"/>
            </a:lvl1pPr>
            <a:lvl2pPr marL="6858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000"/>
            </a:lvl2pPr>
            <a:lvl3pPr marL="11430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800"/>
            </a:lvl3pPr>
            <a:lvl4pPr marL="16002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4pPr>
            <a:lvl5pPr marL="20574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Click to edit Master text styles</a:t>
            </a:r>
          </a:p>
          <a:p>
            <a:pPr marL="228600" marR="0" lvl="1"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Second level</a:t>
            </a:r>
          </a:p>
          <a:p>
            <a:pPr marL="228600" marR="0" lvl="2"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Third level</a:t>
            </a:r>
          </a:p>
          <a:p>
            <a:pPr marL="228600" marR="0" lvl="3"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Fourth level</a:t>
            </a:r>
          </a:p>
          <a:p>
            <a:pPr marL="228600" marR="0" lvl="4"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4C78A1B2-E24B-4D01-B1F3-1C91DA614AC9}" type="datetime1">
              <a:rPr lang="en-US" smtClean="0"/>
              <a:t>2/23/2020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D7B829-4D67-4482-B952-BBD9DCA0A419}" type="datetime1">
              <a:rPr lang="en-US" smtClean="0"/>
              <a:t>2/23/2020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74990D-3D92-40C3-8F0D-2F9DF871B3E2}" type="datetime1">
              <a:rPr lang="en-US" smtClean="0"/>
              <a:t>2/23/2020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800600" y="987425"/>
            <a:ext cx="5753100" cy="4613275"/>
          </a:xfrm>
        </p:spPr>
        <p:txBody>
          <a:bodyPr>
            <a:normAutofit/>
          </a:bodyPr>
          <a:lstStyle>
            <a:lvl1pPr marL="2286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400"/>
            </a:lvl1pPr>
            <a:lvl2pPr marL="6858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2000"/>
            </a:lvl2pPr>
            <a:lvl3pPr marL="11430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800"/>
            </a:lvl3pPr>
            <a:lvl4pPr marL="16002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4pPr>
            <a:lvl5pPr marL="2057400" marR="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sz="16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Click to edit Master text styles</a:t>
            </a:r>
          </a:p>
          <a:p>
            <a:pPr marL="228600" marR="0" lvl="1"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Second level</a:t>
            </a:r>
          </a:p>
          <a:p>
            <a:pPr marL="228600" marR="0" lvl="2"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Third level</a:t>
            </a:r>
          </a:p>
          <a:p>
            <a:pPr marL="228600" marR="0" lvl="3"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Fourth level</a:t>
            </a:r>
          </a:p>
          <a:p>
            <a:pPr marL="228600" marR="0" lvl="4" indent="-228600" algn="l" defTabSz="914400" rtl="0" eaLnBrk="1" fontAlgn="auto" latinLnBrk="0" hangingPunct="1">
              <a:lnSpc>
                <a:spcPct val="90000"/>
              </a:lnSpc>
              <a:spcBef>
                <a:spcPct val="30000"/>
              </a:spcBef>
              <a:spcAft>
                <a:spcPts val="0"/>
              </a:spcAft>
              <a:buClr>
                <a:srgbClr val="9B2D1F"/>
              </a:buClr>
              <a:buSzPct val="70000"/>
              <a:buFont typeface="Arial" panose="020B0604020202020204" pitchFamily="34" charset="0"/>
              <a:buChar char="•"/>
              <a:tabLst/>
              <a:defRPr/>
            </a:pPr>
            <a:r>
              <a:rPr kumimoji="0" lang="en-US" sz="2400" b="0" i="0" u="none" strike="noStrike" kern="1200" cap="none" spc="0" normalizeH="0" baseline="0" noProof="0">
                <a:ln>
                  <a:noFill/>
                </a:ln>
                <a:solidFill>
                  <a:srgbClr val="E9E5DC"/>
                </a:solidFill>
                <a:effectLst/>
                <a:uLnTx/>
                <a:uFillTx/>
                <a:latin typeface="+mn-lt"/>
              </a:rPr>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E435C0-D298-4C67-8022-2A6AB1B2BA62}" type="datetime1">
              <a:rPr lang="en-US" smtClean="0"/>
              <a:t>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8F8098-106E-436A-B7C8-8017C782259C}" type="datetime1">
              <a:rPr lang="en-US" smtClean="0"/>
              <a:t>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6D5BB5-8E37-492B-8843-1477E0364CB8}" type="datetime1">
              <a:rPr lang="en-US" smtClean="0"/>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757E38-DB3A-4089-B386-FFD9F1943ECB}" type="datetime1">
              <a:rPr lang="en-US" smtClean="0"/>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F3619435-DEBC-444A-913E-FBD2C4CF0E59}" type="datetime1">
              <a:rPr lang="en-US" smtClean="0"/>
              <a:t>2/23/2020</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1797" y="1618176"/>
            <a:ext cx="9144000" cy="2387600"/>
          </a:xfrm>
        </p:spPr>
        <p:txBody>
          <a:bodyPr>
            <a:normAutofit/>
          </a:bodyPr>
          <a:lstStyle/>
          <a:p>
            <a:r>
              <a:rPr lang="en-US" sz="4800" dirty="0"/>
              <a:t>ACADEMY OF LEARNING</a:t>
            </a:r>
            <a:br>
              <a:rPr lang="en-US" sz="4800" dirty="0"/>
            </a:br>
            <a:br>
              <a:rPr lang="en-US" sz="4800" dirty="0"/>
            </a:br>
            <a:r>
              <a:rPr lang="en-US" sz="4800" dirty="0"/>
              <a:t>FOR LIFE</a:t>
            </a:r>
          </a:p>
        </p:txBody>
      </p:sp>
      <p:sp>
        <p:nvSpPr>
          <p:cNvPr id="3" name="Subtitle 2"/>
          <p:cNvSpPr>
            <a:spLocks noGrp="1"/>
          </p:cNvSpPr>
          <p:nvPr>
            <p:ph type="subTitle" idx="1"/>
          </p:nvPr>
        </p:nvSpPr>
        <p:spPr>
          <a:xfrm>
            <a:off x="1636542" y="4797792"/>
            <a:ext cx="9144000" cy="829285"/>
          </a:xfrm>
        </p:spPr>
        <p:txBody>
          <a:bodyPr>
            <a:normAutofit/>
          </a:bodyPr>
          <a:lstStyle/>
          <a:p>
            <a:r>
              <a:rPr lang="en-US" sz="2800" dirty="0"/>
              <a:t>Program Overview</a:t>
            </a:r>
          </a:p>
        </p:txBody>
      </p:sp>
      <p:sp>
        <p:nvSpPr>
          <p:cNvPr id="4" name="TextBox 3">
            <a:extLst>
              <a:ext uri="{FF2B5EF4-FFF2-40B4-BE49-F238E27FC236}">
                <a16:creationId xmlns:a16="http://schemas.microsoft.com/office/drawing/2014/main" id="{86116B25-B63C-4125-9C31-152ED1961B1D}"/>
              </a:ext>
            </a:extLst>
          </p:cNvPr>
          <p:cNvSpPr txBox="1"/>
          <p:nvPr/>
        </p:nvSpPr>
        <p:spPr>
          <a:xfrm>
            <a:off x="2590800" y="110402"/>
            <a:ext cx="6616700" cy="400110"/>
          </a:xfrm>
          <a:prstGeom prst="rect">
            <a:avLst/>
          </a:prstGeom>
          <a:noFill/>
          <a:ln>
            <a:solidFill>
              <a:schemeClr val="tx2"/>
            </a:solidFill>
          </a:ln>
        </p:spPr>
        <p:txBody>
          <a:bodyPr wrap="square" rtlCol="0">
            <a:spAutoFit/>
          </a:bodyPr>
          <a:lstStyle/>
          <a:p>
            <a:pPr algn="ctr"/>
            <a:r>
              <a:rPr lang="en-US" sz="2000" b="1" dirty="0">
                <a:solidFill>
                  <a:srgbClr val="FFFF00"/>
                </a:solidFill>
              </a:rPr>
              <a:t>USE PAGE UP-PAGE DOWN or SCROLL TO ADVANCE SLIDES</a:t>
            </a:r>
          </a:p>
        </p:txBody>
      </p:sp>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4215468" cy="1150907"/>
          </a:xfrm>
        </p:spPr>
        <p:txBody>
          <a:bodyPr>
            <a:normAutofit/>
          </a:bodyPr>
          <a:lstStyle/>
          <a:p>
            <a:r>
              <a:rPr lang="en-US" dirty="0"/>
              <a:t>The “ALL” Charter.</a:t>
            </a:r>
          </a:p>
        </p:txBody>
      </p:sp>
      <p:sp>
        <p:nvSpPr>
          <p:cNvPr id="14" name="Content Placeholder 13"/>
          <p:cNvSpPr>
            <a:spLocks noGrp="1"/>
          </p:cNvSpPr>
          <p:nvPr>
            <p:ph idx="1"/>
          </p:nvPr>
        </p:nvSpPr>
        <p:spPr/>
        <p:txBody>
          <a:bodyPr/>
          <a:lstStyle/>
          <a:p>
            <a:r>
              <a:rPr lang="en-US" b="1" dirty="0">
                <a:solidFill>
                  <a:schemeClr val="bg1"/>
                </a:solidFill>
              </a:rPr>
              <a:t>The Academy of Learning for life provides a continuing education module adapted to the needs of physical and mentally challenged students.</a:t>
            </a:r>
          </a:p>
          <a:p>
            <a:endParaRPr lang="en-US" b="1" dirty="0">
              <a:solidFill>
                <a:schemeClr val="bg1"/>
              </a:solidFill>
            </a:endParaRPr>
          </a:p>
          <a:p>
            <a:r>
              <a:rPr lang="en-US" b="1" dirty="0">
                <a:solidFill>
                  <a:schemeClr val="bg1"/>
                </a:solidFill>
              </a:rPr>
              <a:t>The program is designed to enhance the life skills of each student to his/her best ability and is based on curriculum similar to what you would expect in a normal school environment</a:t>
            </a:r>
          </a:p>
          <a:p>
            <a:endParaRPr lang="en-US" b="1" dirty="0">
              <a:solidFill>
                <a:schemeClr val="bg1"/>
              </a:solidFill>
            </a:endParaRPr>
          </a:p>
          <a:p>
            <a:r>
              <a:rPr lang="en-US" b="1" dirty="0">
                <a:solidFill>
                  <a:schemeClr val="bg1"/>
                </a:solidFill>
              </a:rPr>
              <a:t>Our goal is to provide a formal learning platform supported with a highly structured academic agenda.</a:t>
            </a:r>
          </a:p>
        </p:txBody>
      </p:sp>
    </p:spTree>
    <p:extLst>
      <p:ext uri="{BB962C8B-B14F-4D97-AF65-F5344CB8AC3E}">
        <p14:creationId xmlns:p14="http://schemas.microsoft.com/office/powerpoint/2010/main" val="4013788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4115831"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66747" y="2080086"/>
            <a:ext cx="4325558" cy="3297258"/>
          </a:xfrm>
        </p:spPr>
        <p:txBody>
          <a:bodyPr>
            <a:normAutofit/>
          </a:bodyPr>
          <a:lstStyle/>
          <a:p>
            <a:r>
              <a:rPr lang="en-US" sz="3400" dirty="0"/>
              <a:t>Core Module</a:t>
            </a:r>
          </a:p>
          <a:p>
            <a:endParaRPr lang="en-US" sz="3400" dirty="0"/>
          </a:p>
          <a:p>
            <a:r>
              <a:rPr lang="en-US" sz="3400" dirty="0">
                <a:solidFill>
                  <a:schemeClr val="bg1">
                    <a:lumMod val="65000"/>
                  </a:schemeClr>
                </a:solidFill>
              </a:rPr>
              <a:t>Extended Module</a:t>
            </a:r>
          </a:p>
          <a:p>
            <a:endParaRPr lang="en-US" sz="3400" dirty="0">
              <a:solidFill>
                <a:schemeClr val="bg1">
                  <a:lumMod val="65000"/>
                </a:schemeClr>
              </a:solidFill>
            </a:endParaRPr>
          </a:p>
          <a:p>
            <a:r>
              <a:rPr lang="en-US" sz="3400" dirty="0">
                <a:solidFill>
                  <a:schemeClr val="bg1">
                    <a:lumMod val="65000"/>
                  </a:schemeClr>
                </a:solidFill>
              </a:rPr>
              <a:t>Recreation Module</a:t>
            </a:r>
          </a:p>
          <a:p>
            <a:endParaRPr lang="en-US" sz="3400" dirty="0"/>
          </a:p>
          <a:p>
            <a:endParaRPr lang="en-US" sz="3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37567"/>
            <a:ext cx="4765947" cy="462152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4068" y="948991"/>
            <a:ext cx="4724400" cy="4600575"/>
          </a:xfrm>
          <a:prstGeom prst="rect">
            <a:avLst/>
          </a:prstGeom>
        </p:spPr>
      </p:pic>
      <p:sp>
        <p:nvSpPr>
          <p:cNvPr id="6" name="Rectangle 5"/>
          <p:cNvSpPr/>
          <p:nvPr/>
        </p:nvSpPr>
        <p:spPr>
          <a:xfrm>
            <a:off x="8934274" y="2311436"/>
            <a:ext cx="2885814" cy="2049792"/>
          </a:xfrm>
          <a:prstGeom prst="rect">
            <a:avLst/>
          </a:prstGeom>
        </p:spPr>
        <p:txBody>
          <a:bodyPr wrap="square">
            <a:spAutoFit/>
          </a:bodyPr>
          <a:lstStyle/>
          <a:p>
            <a:pPr lvl="0"/>
            <a:r>
              <a:rPr lang="en-US" sz="1600" b="1" dirty="0">
                <a:solidFill>
                  <a:srgbClr val="E9E5DC"/>
                </a:solidFill>
              </a:rPr>
              <a:t>READING:  </a:t>
            </a:r>
            <a:r>
              <a:rPr lang="en-US" dirty="0">
                <a:solidFill>
                  <a:prstClr val="white">
                    <a:lumMod val="95000"/>
                  </a:prstClr>
                </a:solidFill>
              </a:rPr>
              <a:t>Classes are grouped by student ability. Subject matter is based on classic stories with focus on who, what, where, why and how</a:t>
            </a:r>
            <a:r>
              <a:rPr lang="en-US" sz="1600" dirty="0">
                <a:solidFill>
                  <a:prstClr val="white">
                    <a:lumMod val="95000"/>
                  </a:prstClr>
                </a:solidFill>
              </a:rPr>
              <a:t>.</a:t>
            </a:r>
          </a:p>
          <a:p>
            <a:pPr marL="228600" lvl="0" indent="-228600">
              <a:lnSpc>
                <a:spcPct val="90000"/>
              </a:lnSpc>
              <a:spcBef>
                <a:spcPct val="30000"/>
              </a:spcBef>
              <a:buClr>
                <a:srgbClr val="9B2D1F"/>
              </a:buClr>
              <a:buSzPct val="70000"/>
              <a:buFont typeface="Arial" panose="020B0604020202020204" pitchFamily="34" charset="0"/>
              <a:buChar char="•"/>
            </a:pPr>
            <a:endParaRPr lang="en-US" sz="1600" dirty="0">
              <a:solidFill>
                <a:srgbClr val="E9E5DC"/>
              </a:solidFill>
            </a:endParaRPr>
          </a:p>
        </p:txBody>
      </p:sp>
    </p:spTree>
    <p:extLst>
      <p:ext uri="{BB962C8B-B14F-4D97-AF65-F5344CB8AC3E}">
        <p14:creationId xmlns:p14="http://schemas.microsoft.com/office/powerpoint/2010/main" val="73539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847383"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943" y="2078949"/>
            <a:ext cx="4426224" cy="4038909"/>
          </a:xfrm>
        </p:spPr>
        <p:txBody>
          <a:bodyPr>
            <a:normAutofit/>
          </a:bodyPr>
          <a:lstStyle/>
          <a:p>
            <a:r>
              <a:rPr lang="en-US" sz="3400" dirty="0"/>
              <a:t>Core Module</a:t>
            </a:r>
          </a:p>
          <a:p>
            <a:endParaRPr lang="en-US" sz="3400" dirty="0"/>
          </a:p>
          <a:p>
            <a:r>
              <a:rPr lang="en-US" sz="3400" dirty="0">
                <a:solidFill>
                  <a:schemeClr val="bg1">
                    <a:lumMod val="65000"/>
                  </a:schemeClr>
                </a:solidFill>
              </a:rPr>
              <a:t>Extended Module</a:t>
            </a:r>
          </a:p>
          <a:p>
            <a:endParaRPr lang="en-US" sz="3400" dirty="0">
              <a:solidFill>
                <a:schemeClr val="bg1">
                  <a:lumMod val="65000"/>
                </a:schemeClr>
              </a:solidFill>
            </a:endParaRPr>
          </a:p>
          <a:p>
            <a:r>
              <a:rPr lang="en-US" sz="3400" dirty="0">
                <a:solidFill>
                  <a:schemeClr val="bg1">
                    <a:lumMod val="65000"/>
                  </a:schemeClr>
                </a:solidFill>
              </a:rPr>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991"/>
            <a:ext cx="4724400" cy="4600575"/>
          </a:xfrm>
          <a:prstGeom prst="rect">
            <a:avLst/>
          </a:prstGeom>
        </p:spPr>
      </p:pic>
      <p:sp>
        <p:nvSpPr>
          <p:cNvPr id="9" name="Rectangle 8"/>
          <p:cNvSpPr/>
          <p:nvPr/>
        </p:nvSpPr>
        <p:spPr>
          <a:xfrm>
            <a:off x="8927073" y="1629528"/>
            <a:ext cx="2985293" cy="2985433"/>
          </a:xfrm>
          <a:prstGeom prst="rect">
            <a:avLst/>
          </a:prstGeom>
        </p:spPr>
        <p:txBody>
          <a:bodyPr wrap="square">
            <a:spAutoFit/>
          </a:bodyPr>
          <a:lstStyle/>
          <a:p>
            <a:r>
              <a:rPr lang="en-US" sz="1500" dirty="0">
                <a:solidFill>
                  <a:schemeClr val="bg1">
                    <a:lumMod val="75000"/>
                  </a:schemeClr>
                </a:solidFill>
              </a:rPr>
              <a:t>.</a:t>
            </a:r>
          </a:p>
          <a:p>
            <a:endParaRPr lang="en-US" sz="1600" dirty="0">
              <a:solidFill>
                <a:schemeClr val="bg1"/>
              </a:solidFill>
            </a:endParaRPr>
          </a:p>
          <a:p>
            <a:r>
              <a:rPr lang="en-US" b="1" dirty="0">
                <a:solidFill>
                  <a:schemeClr val="bg1"/>
                </a:solidFill>
              </a:rPr>
              <a:t>LANGUAGE ARTS: This class </a:t>
            </a:r>
            <a:r>
              <a:rPr lang="en-US" dirty="0">
                <a:solidFill>
                  <a:schemeClr val="bg1"/>
                </a:solidFill>
              </a:rPr>
              <a:t>is based on the biographies of historical people and the environment of their era. The students then create art activities related to what they have learned</a:t>
            </a:r>
            <a:r>
              <a:rPr lang="en-US" sz="1600" dirty="0">
                <a:solidFill>
                  <a:schemeClr val="bg1"/>
                </a:solidFill>
              </a:rPr>
              <a:t>.</a:t>
            </a:r>
          </a:p>
          <a:p>
            <a:endParaRPr lang="en-US" sz="1600" dirty="0">
              <a:solidFill>
                <a:schemeClr val="bg1"/>
              </a:solidFill>
            </a:endParaRPr>
          </a:p>
          <a:p>
            <a:endParaRPr lang="en-US" sz="1500" dirty="0">
              <a:solidFill>
                <a:schemeClr val="bg1">
                  <a:lumMod val="75000"/>
                </a:schemeClr>
              </a:solidFill>
            </a:endParaRPr>
          </a:p>
        </p:txBody>
      </p:sp>
    </p:spTree>
    <p:extLst>
      <p:ext uri="{BB962C8B-B14F-4D97-AF65-F5344CB8AC3E}">
        <p14:creationId xmlns:p14="http://schemas.microsoft.com/office/powerpoint/2010/main" val="248162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4023552"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942" y="2078950"/>
            <a:ext cx="4082275" cy="3298394"/>
          </a:xfrm>
        </p:spPr>
        <p:txBody>
          <a:bodyPr>
            <a:normAutofit/>
          </a:bodyPr>
          <a:lstStyle/>
          <a:p>
            <a:r>
              <a:rPr lang="en-US" sz="3400" dirty="0"/>
              <a:t>Core Module</a:t>
            </a:r>
          </a:p>
          <a:p>
            <a:endParaRPr lang="en-US" sz="3400" dirty="0"/>
          </a:p>
          <a:p>
            <a:r>
              <a:rPr lang="en-US" sz="3400" dirty="0">
                <a:solidFill>
                  <a:schemeClr val="bg1">
                    <a:lumMod val="65000"/>
                  </a:schemeClr>
                </a:solidFill>
              </a:rPr>
              <a:t>Extended Module</a:t>
            </a:r>
          </a:p>
          <a:p>
            <a:endParaRPr lang="en-US" sz="3400" dirty="0">
              <a:solidFill>
                <a:schemeClr val="bg1">
                  <a:lumMod val="65000"/>
                </a:schemeClr>
              </a:solidFill>
            </a:endParaRPr>
          </a:p>
          <a:p>
            <a:r>
              <a:rPr lang="en-US" sz="3400" dirty="0">
                <a:solidFill>
                  <a:schemeClr val="bg1">
                    <a:lumMod val="65000"/>
                  </a:schemeClr>
                </a:solidFill>
              </a:rPr>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991"/>
            <a:ext cx="4724400" cy="4600575"/>
          </a:xfrm>
          <a:prstGeom prst="rect">
            <a:avLst/>
          </a:prstGeom>
        </p:spPr>
      </p:pic>
      <p:sp>
        <p:nvSpPr>
          <p:cNvPr id="8" name="Rectangle 7"/>
          <p:cNvSpPr/>
          <p:nvPr/>
        </p:nvSpPr>
        <p:spPr>
          <a:xfrm>
            <a:off x="8914587" y="2200700"/>
            <a:ext cx="2981001" cy="2231380"/>
          </a:xfrm>
          <a:prstGeom prst="rect">
            <a:avLst/>
          </a:prstGeom>
        </p:spPr>
        <p:txBody>
          <a:bodyPr wrap="square">
            <a:spAutoFit/>
          </a:bodyPr>
          <a:lstStyle/>
          <a:p>
            <a:endParaRPr lang="en-US" sz="1600" dirty="0">
              <a:solidFill>
                <a:schemeClr val="bg1"/>
              </a:solidFill>
            </a:endParaRPr>
          </a:p>
          <a:p>
            <a:r>
              <a:rPr lang="en-US" b="1" dirty="0">
                <a:solidFill>
                  <a:schemeClr val="bg1"/>
                </a:solidFill>
              </a:rPr>
              <a:t>PHONICS: </a:t>
            </a:r>
            <a:r>
              <a:rPr lang="en-US" dirty="0">
                <a:solidFill>
                  <a:schemeClr val="bg1"/>
                </a:solidFill>
              </a:rPr>
              <a:t> This class focuses on vocabulary development through the study of sounds, vowels, consonants, blends and word recognition.</a:t>
            </a:r>
          </a:p>
          <a:p>
            <a:endParaRPr lang="en-US" dirty="0">
              <a:solidFill>
                <a:schemeClr val="bg1"/>
              </a:solidFill>
            </a:endParaRPr>
          </a:p>
          <a:p>
            <a:endParaRPr lang="en-US" sz="1500" dirty="0">
              <a:solidFill>
                <a:schemeClr val="bg1">
                  <a:lumMod val="75000"/>
                </a:schemeClr>
              </a:solidFill>
            </a:endParaRPr>
          </a:p>
        </p:txBody>
      </p:sp>
    </p:spTree>
    <p:extLst>
      <p:ext uri="{BB962C8B-B14F-4D97-AF65-F5344CB8AC3E}">
        <p14:creationId xmlns:p14="http://schemas.microsoft.com/office/powerpoint/2010/main" val="35517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939662"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943" y="2078949"/>
            <a:ext cx="3939663" cy="3407451"/>
          </a:xfrm>
        </p:spPr>
        <p:txBody>
          <a:bodyPr>
            <a:normAutofit/>
          </a:bodyPr>
          <a:lstStyle/>
          <a:p>
            <a:r>
              <a:rPr lang="en-US" sz="3400" dirty="0"/>
              <a:t>Core Module</a:t>
            </a:r>
          </a:p>
          <a:p>
            <a:endParaRPr lang="en-US" sz="3400" dirty="0"/>
          </a:p>
          <a:p>
            <a:r>
              <a:rPr lang="en-US" sz="3400" dirty="0">
                <a:solidFill>
                  <a:schemeClr val="bg1">
                    <a:lumMod val="65000"/>
                  </a:schemeClr>
                </a:solidFill>
              </a:rPr>
              <a:t>Extended Module</a:t>
            </a:r>
          </a:p>
          <a:p>
            <a:endParaRPr lang="en-US" sz="3400" dirty="0">
              <a:solidFill>
                <a:schemeClr val="bg1">
                  <a:lumMod val="65000"/>
                </a:schemeClr>
              </a:solidFill>
            </a:endParaRPr>
          </a:p>
          <a:p>
            <a:r>
              <a:rPr lang="en-US" sz="3400" dirty="0">
                <a:solidFill>
                  <a:schemeClr val="bg1">
                    <a:lumMod val="65000"/>
                  </a:schemeClr>
                </a:solidFill>
              </a:rPr>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991"/>
            <a:ext cx="4724400" cy="4600575"/>
          </a:xfrm>
          <a:prstGeom prst="rect">
            <a:avLst/>
          </a:prstGeom>
        </p:spPr>
      </p:pic>
      <p:sp>
        <p:nvSpPr>
          <p:cNvPr id="8" name="Rectangle 7"/>
          <p:cNvSpPr/>
          <p:nvPr/>
        </p:nvSpPr>
        <p:spPr>
          <a:xfrm>
            <a:off x="8866464" y="1238921"/>
            <a:ext cx="3342314" cy="3631763"/>
          </a:xfrm>
          <a:prstGeom prst="rect">
            <a:avLst/>
          </a:prstGeom>
        </p:spPr>
        <p:txBody>
          <a:bodyPr wrap="square">
            <a:spAutoFit/>
          </a:bodyPr>
          <a:lstStyle/>
          <a:p>
            <a:endParaRPr lang="en-US" sz="1600" dirty="0">
              <a:solidFill>
                <a:schemeClr val="bg1"/>
              </a:solidFill>
            </a:endParaRPr>
          </a:p>
          <a:p>
            <a:r>
              <a:rPr lang="en-US" b="1" dirty="0">
                <a:solidFill>
                  <a:schemeClr val="bg1"/>
                </a:solidFill>
              </a:rPr>
              <a:t>MATHEMATICS</a:t>
            </a:r>
            <a:r>
              <a:rPr lang="en-US" dirty="0">
                <a:solidFill>
                  <a:schemeClr val="bg1"/>
                </a:solidFill>
              </a:rPr>
              <a:t>:  The Students work on multiplication facts, division, money, story problems and algebra. Next semester this course will be extended to include measurements, geometry, banking and fractions. </a:t>
            </a:r>
          </a:p>
          <a:p>
            <a:endParaRPr lang="en-US" dirty="0">
              <a:solidFill>
                <a:schemeClr val="bg1"/>
              </a:solidFill>
            </a:endParaRPr>
          </a:p>
          <a:p>
            <a:r>
              <a:rPr lang="en-US" dirty="0">
                <a:solidFill>
                  <a:schemeClr val="bg1"/>
                </a:solidFill>
              </a:rPr>
              <a:t>Number games are also used to teach addition and subtraction without the use of a calculator.</a:t>
            </a:r>
          </a:p>
          <a:p>
            <a:endParaRPr lang="en-US" sz="1600" dirty="0">
              <a:solidFill>
                <a:schemeClr val="bg1"/>
              </a:solidFill>
            </a:endParaRPr>
          </a:p>
        </p:txBody>
      </p:sp>
    </p:spTree>
    <p:extLst>
      <p:ext uri="{BB962C8B-B14F-4D97-AF65-F5344CB8AC3E}">
        <p14:creationId xmlns:p14="http://schemas.microsoft.com/office/powerpoint/2010/main" val="3836158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973218"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67846" y="2078949"/>
            <a:ext cx="3934371" cy="4038909"/>
          </a:xfrm>
        </p:spPr>
        <p:txBody>
          <a:bodyPr>
            <a:normAutofit/>
          </a:bodyPr>
          <a:lstStyle/>
          <a:p>
            <a:r>
              <a:rPr lang="en-US" sz="3400" dirty="0">
                <a:solidFill>
                  <a:schemeClr val="bg1">
                    <a:lumMod val="65000"/>
                  </a:schemeClr>
                </a:solidFill>
              </a:rPr>
              <a:t>Core Module</a:t>
            </a:r>
          </a:p>
          <a:p>
            <a:endParaRPr lang="en-US" sz="3400" dirty="0"/>
          </a:p>
          <a:p>
            <a:r>
              <a:rPr lang="en-US" sz="3400" dirty="0"/>
              <a:t>Extended Module</a:t>
            </a:r>
          </a:p>
          <a:p>
            <a:endParaRPr lang="en-US" sz="3400" dirty="0"/>
          </a:p>
          <a:p>
            <a:r>
              <a:rPr lang="en-US" sz="3400" dirty="0">
                <a:solidFill>
                  <a:schemeClr val="bg1">
                    <a:lumMod val="65000"/>
                  </a:schemeClr>
                </a:solidFill>
              </a:rPr>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19653"/>
            <a:ext cx="4765947" cy="462152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991"/>
            <a:ext cx="4724400" cy="4600575"/>
          </a:xfrm>
          <a:prstGeom prst="rect">
            <a:avLst/>
          </a:prstGeom>
        </p:spPr>
      </p:pic>
      <p:sp>
        <p:nvSpPr>
          <p:cNvPr id="10" name="Content Placeholder 4"/>
          <p:cNvSpPr>
            <a:spLocks noGrp="1"/>
          </p:cNvSpPr>
          <p:nvPr>
            <p:ph sz="half" idx="1"/>
          </p:nvPr>
        </p:nvSpPr>
        <p:spPr>
          <a:xfrm>
            <a:off x="8841996" y="948991"/>
            <a:ext cx="3129094" cy="3009586"/>
          </a:xfrm>
        </p:spPr>
        <p:txBody>
          <a:bodyPr>
            <a:noAutofit/>
          </a:bodyPr>
          <a:lstStyle/>
          <a:p>
            <a:pPr marL="0" indent="0">
              <a:buNone/>
            </a:pPr>
            <a:r>
              <a:rPr lang="en-US" sz="1800" b="1" dirty="0">
                <a:solidFill>
                  <a:schemeClr val="bg1">
                    <a:lumMod val="95000"/>
                  </a:schemeClr>
                </a:solidFill>
              </a:rPr>
              <a:t>COMPUTERS: </a:t>
            </a:r>
            <a:r>
              <a:rPr lang="en-US" sz="1800" dirty="0">
                <a:solidFill>
                  <a:schemeClr val="bg1">
                    <a:lumMod val="95000"/>
                  </a:schemeClr>
                </a:solidFill>
              </a:rPr>
              <a:t> On lesson days this lab teaches students how to power the computer on and off, learning the function of the screen icons and keyboard.  Running programs such as PowerPoint to make presentations and others producible items</a:t>
            </a:r>
          </a:p>
          <a:p>
            <a:pPr marL="0" indent="0">
              <a:buNone/>
            </a:pPr>
            <a:r>
              <a:rPr lang="en-US" sz="1800" dirty="0">
                <a:solidFill>
                  <a:schemeClr val="bg1">
                    <a:lumMod val="95000"/>
                  </a:schemeClr>
                </a:solidFill>
              </a:rPr>
              <a:t>On alternate days, interactive games are used to improve eye/hand coordination with the mouse and keyboard.  Games include Book Worm, Mahjong, bowling, puzzles and the use of clip art.</a:t>
            </a:r>
          </a:p>
        </p:txBody>
      </p:sp>
    </p:spTree>
    <p:extLst>
      <p:ext uri="{BB962C8B-B14F-4D97-AF65-F5344CB8AC3E}">
        <p14:creationId xmlns:p14="http://schemas.microsoft.com/office/powerpoint/2010/main" val="1687786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771883"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3906808" cy="4038909"/>
          </a:xfrm>
        </p:spPr>
        <p:txBody>
          <a:bodyPr>
            <a:normAutofit/>
          </a:bodyPr>
          <a:lstStyle/>
          <a:p>
            <a:r>
              <a:rPr lang="en-US" sz="3400" dirty="0">
                <a:solidFill>
                  <a:schemeClr val="bg1">
                    <a:lumMod val="65000"/>
                  </a:schemeClr>
                </a:solidFill>
              </a:rPr>
              <a:t>Core Module</a:t>
            </a:r>
          </a:p>
          <a:p>
            <a:endParaRPr lang="en-US" sz="3400" dirty="0"/>
          </a:p>
          <a:p>
            <a:r>
              <a:rPr lang="en-US" sz="3400" dirty="0"/>
              <a:t>Extended Module</a:t>
            </a:r>
          </a:p>
          <a:p>
            <a:endParaRPr lang="en-US" sz="3400" dirty="0"/>
          </a:p>
          <a:p>
            <a:r>
              <a:rPr lang="en-US" sz="3400" dirty="0">
                <a:solidFill>
                  <a:schemeClr val="bg1">
                    <a:lumMod val="65000"/>
                  </a:schemeClr>
                </a:solidFill>
              </a:rPr>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991"/>
            <a:ext cx="4724400" cy="4600575"/>
          </a:xfrm>
          <a:prstGeom prst="rect">
            <a:avLst/>
          </a:prstGeom>
        </p:spPr>
      </p:pic>
      <p:sp>
        <p:nvSpPr>
          <p:cNvPr id="6" name="Rectangle 5"/>
          <p:cNvSpPr/>
          <p:nvPr/>
        </p:nvSpPr>
        <p:spPr>
          <a:xfrm>
            <a:off x="8848579" y="1799258"/>
            <a:ext cx="3239958" cy="2391424"/>
          </a:xfrm>
          <a:prstGeom prst="rect">
            <a:avLst/>
          </a:prstGeom>
        </p:spPr>
        <p:txBody>
          <a:bodyPr wrap="square">
            <a:spAutoFit/>
          </a:bodyPr>
          <a:lstStyle/>
          <a:p>
            <a:pPr lvl="0">
              <a:lnSpc>
                <a:spcPct val="90000"/>
              </a:lnSpc>
              <a:spcBef>
                <a:spcPct val="30000"/>
              </a:spcBef>
              <a:buClr>
                <a:srgbClr val="9B2D1F"/>
              </a:buClr>
              <a:buSzPct val="70000"/>
            </a:pPr>
            <a:r>
              <a:rPr lang="en-US" sz="1600" dirty="0">
                <a:solidFill>
                  <a:schemeClr val="bg1">
                    <a:lumMod val="75000"/>
                  </a:schemeClr>
                </a:solidFill>
              </a:rPr>
              <a:t>.</a:t>
            </a:r>
          </a:p>
          <a:p>
            <a:pPr lvl="0">
              <a:lnSpc>
                <a:spcPct val="90000"/>
              </a:lnSpc>
              <a:spcBef>
                <a:spcPct val="30000"/>
              </a:spcBef>
              <a:buClr>
                <a:srgbClr val="9B2D1F"/>
              </a:buClr>
              <a:buSzPct val="70000"/>
            </a:pPr>
            <a:r>
              <a:rPr lang="en-US" b="1" dirty="0">
                <a:solidFill>
                  <a:schemeClr val="bg1"/>
                </a:solidFill>
              </a:rPr>
              <a:t>SCIENCE:  </a:t>
            </a:r>
            <a:r>
              <a:rPr lang="en-US" dirty="0">
                <a:solidFill>
                  <a:schemeClr val="bg1"/>
                </a:solidFill>
              </a:rPr>
              <a:t>Covers a wide range of subjects from animals  (retiles, mammals, amphibians, fish and birds), DNA, weather phenomena, sound waves, to the area of physics in building bridges and other unique structures.</a:t>
            </a:r>
            <a:endParaRPr lang="en-US" sz="1600" dirty="0">
              <a:solidFill>
                <a:schemeClr val="bg1"/>
              </a:solidFill>
            </a:endParaRPr>
          </a:p>
        </p:txBody>
      </p:sp>
    </p:spTree>
    <p:extLst>
      <p:ext uri="{BB962C8B-B14F-4D97-AF65-F5344CB8AC3E}">
        <p14:creationId xmlns:p14="http://schemas.microsoft.com/office/powerpoint/2010/main" val="50535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880939"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3848085" cy="4038909"/>
          </a:xfrm>
        </p:spPr>
        <p:txBody>
          <a:bodyPr>
            <a:normAutofit/>
          </a:bodyPr>
          <a:lstStyle/>
          <a:p>
            <a:r>
              <a:rPr lang="en-US" sz="3400" dirty="0">
                <a:solidFill>
                  <a:schemeClr val="bg1">
                    <a:lumMod val="65000"/>
                  </a:schemeClr>
                </a:solidFill>
              </a:rPr>
              <a:t>Core Module</a:t>
            </a:r>
          </a:p>
          <a:p>
            <a:endParaRPr lang="en-US" sz="3400" dirty="0"/>
          </a:p>
          <a:p>
            <a:r>
              <a:rPr lang="en-US" sz="3400" dirty="0"/>
              <a:t>Extended Module</a:t>
            </a:r>
          </a:p>
          <a:p>
            <a:endParaRPr lang="en-US" sz="3400" dirty="0"/>
          </a:p>
          <a:p>
            <a:r>
              <a:rPr lang="en-US" sz="3400" dirty="0">
                <a:solidFill>
                  <a:schemeClr val="bg1">
                    <a:lumMod val="65000"/>
                  </a:schemeClr>
                </a:solidFill>
              </a:rPr>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38703"/>
            <a:ext cx="4765947" cy="462152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041"/>
            <a:ext cx="4724400" cy="4600575"/>
          </a:xfrm>
          <a:prstGeom prst="rect">
            <a:avLst/>
          </a:prstGeom>
        </p:spPr>
      </p:pic>
      <p:sp>
        <p:nvSpPr>
          <p:cNvPr id="4" name="Rectangle 3"/>
          <p:cNvSpPr/>
          <p:nvPr/>
        </p:nvSpPr>
        <p:spPr>
          <a:xfrm>
            <a:off x="8828606" y="2078949"/>
            <a:ext cx="3192818" cy="2419124"/>
          </a:xfrm>
          <a:prstGeom prst="rect">
            <a:avLst/>
          </a:prstGeom>
        </p:spPr>
        <p:txBody>
          <a:bodyPr wrap="square">
            <a:spAutoFit/>
          </a:bodyPr>
          <a:lstStyle/>
          <a:p>
            <a:pPr lvl="0">
              <a:lnSpc>
                <a:spcPct val="90000"/>
              </a:lnSpc>
              <a:spcBef>
                <a:spcPct val="30000"/>
              </a:spcBef>
              <a:buClr>
                <a:srgbClr val="9B2D1F"/>
              </a:buClr>
              <a:buSzPct val="70000"/>
            </a:pPr>
            <a:r>
              <a:rPr lang="en-US" b="1" dirty="0">
                <a:solidFill>
                  <a:schemeClr val="bg1"/>
                </a:solidFill>
              </a:rPr>
              <a:t>HISTORY:  </a:t>
            </a:r>
            <a:r>
              <a:rPr lang="en-US" dirty="0">
                <a:solidFill>
                  <a:schemeClr val="bg1"/>
                </a:solidFill>
              </a:rPr>
              <a:t>This is the study of life and times dating  from the medieval era to the 20</a:t>
            </a:r>
            <a:r>
              <a:rPr lang="en-US" baseline="30000" dirty="0">
                <a:solidFill>
                  <a:schemeClr val="bg1"/>
                </a:solidFill>
              </a:rPr>
              <a:t>th</a:t>
            </a:r>
            <a:r>
              <a:rPr lang="en-US" dirty="0">
                <a:solidFill>
                  <a:schemeClr val="bg1"/>
                </a:solidFill>
              </a:rPr>
              <a:t> century throughout Europe and the US.</a:t>
            </a:r>
          </a:p>
          <a:p>
            <a:pPr lvl="0">
              <a:lnSpc>
                <a:spcPct val="90000"/>
              </a:lnSpc>
              <a:spcBef>
                <a:spcPct val="30000"/>
              </a:spcBef>
              <a:buClr>
                <a:srgbClr val="9B2D1F"/>
              </a:buClr>
              <a:buSzPct val="70000"/>
            </a:pPr>
            <a:r>
              <a:rPr lang="en-US" dirty="0">
                <a:solidFill>
                  <a:schemeClr val="bg1"/>
                </a:solidFill>
              </a:rPr>
              <a:t>Often the students will make costumes and other items that reflect a particular era. They are also tasked to identify relevant places on a world map.</a:t>
            </a:r>
            <a:endParaRPr lang="en-US" sz="1600" dirty="0">
              <a:solidFill>
                <a:schemeClr val="bg1"/>
              </a:solidFill>
            </a:endParaRPr>
          </a:p>
        </p:txBody>
      </p:sp>
    </p:spTree>
    <p:extLst>
      <p:ext uri="{BB962C8B-B14F-4D97-AF65-F5344CB8AC3E}">
        <p14:creationId xmlns:p14="http://schemas.microsoft.com/office/powerpoint/2010/main" val="4132537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897717"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4374139" cy="4038909"/>
          </a:xfrm>
        </p:spPr>
        <p:txBody>
          <a:bodyPr>
            <a:normAutofit/>
          </a:bodyPr>
          <a:lstStyle/>
          <a:p>
            <a:r>
              <a:rPr lang="en-US" sz="3400" dirty="0">
                <a:solidFill>
                  <a:schemeClr val="bg1">
                    <a:lumMod val="65000"/>
                  </a:schemeClr>
                </a:solidFill>
              </a:rPr>
              <a:t>Core Module</a:t>
            </a:r>
          </a:p>
          <a:p>
            <a:endParaRPr lang="en-US" sz="3400" dirty="0"/>
          </a:p>
          <a:p>
            <a:r>
              <a:rPr lang="en-US" sz="3400" dirty="0"/>
              <a:t>Extended Module</a:t>
            </a:r>
          </a:p>
          <a:p>
            <a:endParaRPr lang="en-US" sz="3400" dirty="0"/>
          </a:p>
          <a:p>
            <a:r>
              <a:rPr lang="en-US" sz="3400" dirty="0">
                <a:solidFill>
                  <a:schemeClr val="bg1">
                    <a:lumMod val="65000"/>
                  </a:schemeClr>
                </a:solidFill>
              </a:rPr>
              <a:t>Recreation Module</a:t>
            </a:r>
            <a:endParaRPr lang="en-US" sz="3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8991"/>
            <a:ext cx="4724400" cy="4600575"/>
          </a:xfrm>
          <a:prstGeom prst="rect">
            <a:avLst/>
          </a:prstGeom>
        </p:spPr>
      </p:pic>
      <p:sp>
        <p:nvSpPr>
          <p:cNvPr id="4" name="Rectangle 3"/>
          <p:cNvSpPr/>
          <p:nvPr/>
        </p:nvSpPr>
        <p:spPr>
          <a:xfrm>
            <a:off x="8831434" y="2426481"/>
            <a:ext cx="3159230" cy="1421928"/>
          </a:xfrm>
          <a:prstGeom prst="rect">
            <a:avLst/>
          </a:prstGeom>
        </p:spPr>
        <p:txBody>
          <a:bodyPr wrap="square">
            <a:spAutoFit/>
          </a:bodyPr>
          <a:lstStyle/>
          <a:p>
            <a:pPr lvl="0">
              <a:lnSpc>
                <a:spcPct val="90000"/>
              </a:lnSpc>
              <a:spcBef>
                <a:spcPct val="30000"/>
              </a:spcBef>
              <a:buClr>
                <a:srgbClr val="9B2D1F"/>
              </a:buClr>
              <a:buSzPct val="70000"/>
            </a:pPr>
            <a:r>
              <a:rPr lang="en-US" b="1" dirty="0">
                <a:solidFill>
                  <a:schemeClr val="bg1"/>
                </a:solidFill>
              </a:rPr>
              <a:t>HEALTH:</a:t>
            </a:r>
            <a:r>
              <a:rPr lang="en-US" dirty="0">
                <a:solidFill>
                  <a:schemeClr val="bg1"/>
                </a:solidFill>
              </a:rPr>
              <a:t>  Students are taught to practice good eating habits in choosing meals and snacks.</a:t>
            </a:r>
          </a:p>
          <a:p>
            <a:pPr lvl="0">
              <a:lnSpc>
                <a:spcPct val="90000"/>
              </a:lnSpc>
              <a:spcBef>
                <a:spcPct val="30000"/>
              </a:spcBef>
              <a:buClr>
                <a:srgbClr val="9B2D1F"/>
              </a:buClr>
              <a:buSzPct val="70000"/>
            </a:pPr>
            <a:r>
              <a:rPr lang="en-US" dirty="0">
                <a:solidFill>
                  <a:schemeClr val="bg1"/>
                </a:solidFill>
              </a:rPr>
              <a:t>They also learn simple exercises that they can do at home </a:t>
            </a:r>
            <a:endParaRPr lang="en-US" dirty="0">
              <a:solidFill>
                <a:srgbClr val="FFFF00"/>
              </a:solidFill>
            </a:endParaRPr>
          </a:p>
        </p:txBody>
      </p:sp>
    </p:spTree>
    <p:extLst>
      <p:ext uri="{BB962C8B-B14F-4D97-AF65-F5344CB8AC3E}">
        <p14:creationId xmlns:p14="http://schemas.microsoft.com/office/powerpoint/2010/main" val="2360323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838994"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4374139" cy="4038909"/>
          </a:xfrm>
        </p:spPr>
        <p:txBody>
          <a:bodyPr>
            <a:normAutofit/>
          </a:bodyPr>
          <a:lstStyle/>
          <a:p>
            <a:r>
              <a:rPr lang="en-US" sz="3400" dirty="0">
                <a:solidFill>
                  <a:schemeClr val="bg1">
                    <a:lumMod val="65000"/>
                  </a:schemeClr>
                </a:solidFill>
              </a:rPr>
              <a:t>Core Module</a:t>
            </a:r>
          </a:p>
          <a:p>
            <a:endParaRPr lang="en-US" sz="3400" dirty="0"/>
          </a:p>
          <a:p>
            <a:r>
              <a:rPr lang="en-US" sz="3400" dirty="0"/>
              <a:t>Extended Module</a:t>
            </a:r>
          </a:p>
          <a:p>
            <a:endParaRPr lang="en-US" sz="3400" dirty="0"/>
          </a:p>
          <a:p>
            <a:r>
              <a:rPr lang="en-US" sz="3400" dirty="0">
                <a:solidFill>
                  <a:schemeClr val="bg1">
                    <a:lumMod val="65000"/>
                  </a:schemeClr>
                </a:solidFill>
              </a:rPr>
              <a:t>Recreation Module</a:t>
            </a:r>
          </a:p>
          <a:p>
            <a:endParaRPr lang="en-US" sz="3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323" y="944820"/>
            <a:ext cx="4724400" cy="4600575"/>
          </a:xfrm>
          <a:prstGeom prst="rect">
            <a:avLst/>
          </a:prstGeom>
        </p:spPr>
      </p:pic>
      <p:sp>
        <p:nvSpPr>
          <p:cNvPr id="4" name="Rectangle 3"/>
          <p:cNvSpPr/>
          <p:nvPr/>
        </p:nvSpPr>
        <p:spPr>
          <a:xfrm>
            <a:off x="8845383" y="1405994"/>
            <a:ext cx="2966317" cy="3665619"/>
          </a:xfrm>
          <a:prstGeom prst="rect">
            <a:avLst/>
          </a:prstGeom>
        </p:spPr>
        <p:txBody>
          <a:bodyPr wrap="square">
            <a:spAutoFit/>
          </a:bodyPr>
          <a:lstStyle/>
          <a:p>
            <a:pPr lvl="0">
              <a:lnSpc>
                <a:spcPct val="90000"/>
              </a:lnSpc>
              <a:spcBef>
                <a:spcPct val="30000"/>
              </a:spcBef>
              <a:buClr>
                <a:srgbClr val="9B2D1F"/>
              </a:buClr>
              <a:buSzPct val="70000"/>
            </a:pPr>
            <a:r>
              <a:rPr lang="en-US" dirty="0">
                <a:solidFill>
                  <a:schemeClr val="bg1"/>
                </a:solidFill>
              </a:rPr>
              <a:t>MUSIC THERAPY:  This is provided by volunteer students from the TWU music therapy class in Denton. We have been very lucky to have a continuance of talented singers and musicians that have chosen this as their career path.  Students participate both in singing and playing instruments.</a:t>
            </a:r>
          </a:p>
          <a:p>
            <a:pPr lvl="0">
              <a:lnSpc>
                <a:spcPct val="90000"/>
              </a:lnSpc>
              <a:spcBef>
                <a:spcPct val="30000"/>
              </a:spcBef>
              <a:buClr>
                <a:srgbClr val="9B2D1F"/>
              </a:buClr>
              <a:buSzPct val="70000"/>
            </a:pPr>
            <a:r>
              <a:rPr lang="en-US" dirty="0">
                <a:solidFill>
                  <a:schemeClr val="bg1"/>
                </a:solidFill>
              </a:rPr>
              <a:t>This class brings out the happy faces of all the students !</a:t>
            </a:r>
          </a:p>
        </p:txBody>
      </p:sp>
    </p:spTree>
    <p:extLst>
      <p:ext uri="{BB962C8B-B14F-4D97-AF65-F5344CB8AC3E}">
        <p14:creationId xmlns:p14="http://schemas.microsoft.com/office/powerpoint/2010/main" val="664428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4216499"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4374139" cy="4038909"/>
          </a:xfrm>
        </p:spPr>
        <p:txBody>
          <a:bodyPr>
            <a:normAutofit/>
          </a:bodyPr>
          <a:lstStyle/>
          <a:p>
            <a:r>
              <a:rPr lang="en-US" sz="3400" dirty="0">
                <a:solidFill>
                  <a:schemeClr val="bg1">
                    <a:lumMod val="65000"/>
                  </a:schemeClr>
                </a:solidFill>
              </a:rPr>
              <a:t>Core Module</a:t>
            </a:r>
          </a:p>
          <a:p>
            <a:endParaRPr lang="en-US" sz="3400" dirty="0">
              <a:solidFill>
                <a:schemeClr val="bg1">
                  <a:lumMod val="65000"/>
                </a:schemeClr>
              </a:solidFill>
            </a:endParaRPr>
          </a:p>
          <a:p>
            <a:r>
              <a:rPr lang="en-US" sz="3400" dirty="0">
                <a:solidFill>
                  <a:schemeClr val="bg1">
                    <a:lumMod val="65000"/>
                  </a:schemeClr>
                </a:solidFill>
              </a:rPr>
              <a:t>Extended Module</a:t>
            </a:r>
          </a:p>
          <a:p>
            <a:endParaRPr lang="en-US" sz="3400" dirty="0"/>
          </a:p>
          <a:p>
            <a:r>
              <a:rPr lang="en-US" sz="3400" dirty="0"/>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6483" y="945664"/>
            <a:ext cx="4678848" cy="4603183"/>
          </a:xfrm>
          <a:prstGeom prst="rect">
            <a:avLst/>
          </a:prstGeom>
        </p:spPr>
      </p:pic>
      <p:sp>
        <p:nvSpPr>
          <p:cNvPr id="7" name="Rectangle 6"/>
          <p:cNvSpPr/>
          <p:nvPr/>
        </p:nvSpPr>
        <p:spPr>
          <a:xfrm>
            <a:off x="8831992" y="2078949"/>
            <a:ext cx="3088763" cy="2252924"/>
          </a:xfrm>
          <a:prstGeom prst="rect">
            <a:avLst/>
          </a:prstGeom>
        </p:spPr>
        <p:txBody>
          <a:bodyPr wrap="square">
            <a:spAutoFit/>
          </a:bodyPr>
          <a:lstStyle/>
          <a:p>
            <a:pPr lvl="0">
              <a:lnSpc>
                <a:spcPct val="90000"/>
              </a:lnSpc>
              <a:spcBef>
                <a:spcPct val="30000"/>
              </a:spcBef>
              <a:buClr>
                <a:srgbClr val="9B2D1F"/>
              </a:buClr>
              <a:buSzPct val="70000"/>
            </a:pPr>
            <a:r>
              <a:rPr lang="en-US" b="1" dirty="0">
                <a:solidFill>
                  <a:schemeClr val="bg1"/>
                </a:solidFill>
              </a:rPr>
              <a:t>OFF CAMPUS:  </a:t>
            </a:r>
            <a:r>
              <a:rPr lang="en-US" dirty="0">
                <a:solidFill>
                  <a:schemeClr val="bg1"/>
                </a:solidFill>
              </a:rPr>
              <a:t>There are two annual scheduled activities.</a:t>
            </a:r>
          </a:p>
          <a:p>
            <a:pPr lvl="0">
              <a:lnSpc>
                <a:spcPct val="90000"/>
              </a:lnSpc>
              <a:spcBef>
                <a:spcPct val="30000"/>
              </a:spcBef>
              <a:buClr>
                <a:srgbClr val="9B2D1F"/>
              </a:buClr>
              <a:buSzPct val="70000"/>
            </a:pPr>
            <a:r>
              <a:rPr lang="en-US" dirty="0">
                <a:solidFill>
                  <a:schemeClr val="bg1"/>
                </a:solidFill>
              </a:rPr>
              <a:t>The spring dinner and dance  at the Grand Traditions hall in Corinth</a:t>
            </a:r>
          </a:p>
          <a:p>
            <a:pPr lvl="0">
              <a:lnSpc>
                <a:spcPct val="90000"/>
              </a:lnSpc>
              <a:spcBef>
                <a:spcPct val="30000"/>
              </a:spcBef>
              <a:buClr>
                <a:srgbClr val="9B2D1F"/>
              </a:buClr>
              <a:buSzPct val="70000"/>
            </a:pPr>
            <a:r>
              <a:rPr lang="en-US" dirty="0">
                <a:solidFill>
                  <a:schemeClr val="bg1"/>
                </a:solidFill>
              </a:rPr>
              <a:t>At the end of each semester including the summer classes have a bowling outing.</a:t>
            </a:r>
          </a:p>
        </p:txBody>
      </p:sp>
    </p:spTree>
    <p:extLst>
      <p:ext uri="{BB962C8B-B14F-4D97-AF65-F5344CB8AC3E}">
        <p14:creationId xmlns:p14="http://schemas.microsoft.com/office/powerpoint/2010/main" val="2700424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5" y="715127"/>
            <a:ext cx="3729938"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4374139" cy="4038909"/>
          </a:xfrm>
        </p:spPr>
        <p:txBody>
          <a:bodyPr>
            <a:normAutofit/>
          </a:bodyPr>
          <a:lstStyle/>
          <a:p>
            <a:r>
              <a:rPr lang="en-US" sz="3400" dirty="0">
                <a:solidFill>
                  <a:schemeClr val="bg1">
                    <a:lumMod val="65000"/>
                  </a:schemeClr>
                </a:solidFill>
              </a:rPr>
              <a:t>Core Module</a:t>
            </a:r>
          </a:p>
          <a:p>
            <a:endParaRPr lang="en-US" sz="3400" dirty="0">
              <a:solidFill>
                <a:schemeClr val="bg1">
                  <a:lumMod val="65000"/>
                </a:schemeClr>
              </a:solidFill>
            </a:endParaRPr>
          </a:p>
          <a:p>
            <a:r>
              <a:rPr lang="en-US" sz="3400" dirty="0">
                <a:solidFill>
                  <a:schemeClr val="bg1">
                    <a:lumMod val="65000"/>
                  </a:schemeClr>
                </a:solidFill>
              </a:rPr>
              <a:t>Extended Module</a:t>
            </a:r>
          </a:p>
          <a:p>
            <a:endParaRPr lang="en-US" sz="3400" dirty="0"/>
          </a:p>
          <a:p>
            <a:r>
              <a:rPr lang="en-US" sz="3400" dirty="0"/>
              <a:t>Recreation Module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490" y="948335"/>
            <a:ext cx="4684890" cy="4601231"/>
          </a:xfrm>
          <a:prstGeom prst="rect">
            <a:avLst/>
          </a:prstGeom>
        </p:spPr>
      </p:pic>
      <p:sp>
        <p:nvSpPr>
          <p:cNvPr id="6" name="Rectangle 5"/>
          <p:cNvSpPr/>
          <p:nvPr/>
        </p:nvSpPr>
        <p:spPr>
          <a:xfrm>
            <a:off x="8845385" y="1750623"/>
            <a:ext cx="2832090" cy="3046988"/>
          </a:xfrm>
          <a:prstGeom prst="rect">
            <a:avLst/>
          </a:prstGeom>
        </p:spPr>
        <p:txBody>
          <a:bodyPr wrap="square">
            <a:spAutoFit/>
          </a:bodyPr>
          <a:lstStyle/>
          <a:p>
            <a:pPr lvl="0">
              <a:lnSpc>
                <a:spcPct val="90000"/>
              </a:lnSpc>
              <a:spcBef>
                <a:spcPct val="30000"/>
              </a:spcBef>
              <a:buClr>
                <a:srgbClr val="9B2D1F"/>
              </a:buClr>
              <a:buSzPct val="70000"/>
            </a:pPr>
            <a:r>
              <a:rPr lang="en-US" b="1" dirty="0">
                <a:solidFill>
                  <a:schemeClr val="bg1"/>
                </a:solidFill>
              </a:rPr>
              <a:t>HOLIDAYS &amp; EVENTS:  </a:t>
            </a:r>
            <a:r>
              <a:rPr lang="en-US" dirty="0">
                <a:solidFill>
                  <a:schemeClr val="bg1"/>
                </a:solidFill>
              </a:rPr>
              <a:t>Those that fall during school sessions are celebrated by the students and teachers. </a:t>
            </a:r>
          </a:p>
          <a:p>
            <a:pPr lvl="0">
              <a:lnSpc>
                <a:spcPct val="90000"/>
              </a:lnSpc>
              <a:spcBef>
                <a:spcPct val="30000"/>
              </a:spcBef>
              <a:buClr>
                <a:srgbClr val="9B2D1F"/>
              </a:buClr>
              <a:buSzPct val="70000"/>
            </a:pPr>
            <a:r>
              <a:rPr lang="en-US" dirty="0">
                <a:solidFill>
                  <a:schemeClr val="bg1"/>
                </a:solidFill>
              </a:rPr>
              <a:t>Holiday customs throughout the world are discussed and if possible, art projects will be done about the customs.</a:t>
            </a:r>
          </a:p>
          <a:p>
            <a:pPr lvl="0">
              <a:lnSpc>
                <a:spcPct val="90000"/>
              </a:lnSpc>
              <a:spcBef>
                <a:spcPct val="30000"/>
              </a:spcBef>
              <a:buClr>
                <a:srgbClr val="9B2D1F"/>
              </a:buClr>
              <a:buSzPct val="70000"/>
            </a:pPr>
            <a:r>
              <a:rPr lang="en-US" dirty="0">
                <a:solidFill>
                  <a:schemeClr val="bg1"/>
                </a:solidFill>
              </a:rPr>
              <a:t>Encouragement to accept all customs is greatly stressed.</a:t>
            </a:r>
          </a:p>
          <a:p>
            <a:pPr lvl="0">
              <a:lnSpc>
                <a:spcPct val="90000"/>
              </a:lnSpc>
              <a:spcBef>
                <a:spcPct val="30000"/>
              </a:spcBef>
              <a:buClr>
                <a:srgbClr val="9B2D1F"/>
              </a:buClr>
              <a:buSzPct val="70000"/>
            </a:pPr>
            <a:endParaRPr lang="en-US" sz="1600" dirty="0">
              <a:solidFill>
                <a:schemeClr val="bg1"/>
              </a:solidFill>
            </a:endParaRPr>
          </a:p>
        </p:txBody>
      </p:sp>
    </p:spTree>
    <p:extLst>
      <p:ext uri="{BB962C8B-B14F-4D97-AF65-F5344CB8AC3E}">
        <p14:creationId xmlns:p14="http://schemas.microsoft.com/office/powerpoint/2010/main" val="3795937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44" y="715127"/>
            <a:ext cx="3864161" cy="1150907"/>
          </a:xfrm>
        </p:spPr>
        <p:txBody>
          <a:bodyPr/>
          <a:lstStyle/>
          <a:p>
            <a:r>
              <a:rPr lang="en-US" dirty="0"/>
              <a:t>Course </a:t>
            </a:r>
            <a:r>
              <a:rPr lang="en-US" sz="3800" dirty="0"/>
              <a:t>Structure</a:t>
            </a:r>
          </a:p>
        </p:txBody>
      </p:sp>
      <p:sp>
        <p:nvSpPr>
          <p:cNvPr id="5" name="Content Placeholder 4"/>
          <p:cNvSpPr>
            <a:spLocks noGrp="1"/>
          </p:cNvSpPr>
          <p:nvPr>
            <p:ph sz="half" idx="1"/>
          </p:nvPr>
        </p:nvSpPr>
        <p:spPr>
          <a:xfrm>
            <a:off x="170242" y="2078949"/>
            <a:ext cx="4374139" cy="4038909"/>
          </a:xfrm>
        </p:spPr>
        <p:txBody>
          <a:bodyPr>
            <a:normAutofit/>
          </a:bodyPr>
          <a:lstStyle/>
          <a:p>
            <a:r>
              <a:rPr lang="en-US" sz="3400" dirty="0">
                <a:solidFill>
                  <a:schemeClr val="bg1">
                    <a:lumMod val="65000"/>
                  </a:schemeClr>
                </a:solidFill>
              </a:rPr>
              <a:t>Core Module</a:t>
            </a:r>
          </a:p>
          <a:p>
            <a:endParaRPr lang="en-US" sz="3400" dirty="0">
              <a:solidFill>
                <a:schemeClr val="bg1">
                  <a:lumMod val="65000"/>
                </a:schemeClr>
              </a:solidFill>
            </a:endParaRPr>
          </a:p>
          <a:p>
            <a:r>
              <a:rPr lang="en-US" sz="3400" dirty="0">
                <a:solidFill>
                  <a:schemeClr val="bg1">
                    <a:lumMod val="65000"/>
                  </a:schemeClr>
                </a:solidFill>
              </a:rPr>
              <a:t>Extended Module</a:t>
            </a:r>
          </a:p>
          <a:p>
            <a:endParaRPr lang="en-US" sz="3400" dirty="0"/>
          </a:p>
          <a:p>
            <a:r>
              <a:rPr lang="en-US" sz="3400" dirty="0"/>
              <a:t>Recreation/Events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323" y="928042"/>
            <a:ext cx="4765947" cy="462152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490" y="947289"/>
            <a:ext cx="4685955" cy="4602277"/>
          </a:xfrm>
          <a:prstGeom prst="rect">
            <a:avLst/>
          </a:prstGeom>
        </p:spPr>
      </p:pic>
      <p:sp>
        <p:nvSpPr>
          <p:cNvPr id="7" name="Rectangle 6"/>
          <p:cNvSpPr/>
          <p:nvPr/>
        </p:nvSpPr>
        <p:spPr>
          <a:xfrm>
            <a:off x="8853774" y="1530644"/>
            <a:ext cx="2899202" cy="3416320"/>
          </a:xfrm>
          <a:prstGeom prst="rect">
            <a:avLst/>
          </a:prstGeom>
        </p:spPr>
        <p:txBody>
          <a:bodyPr wrap="square">
            <a:spAutoFit/>
          </a:bodyPr>
          <a:lstStyle/>
          <a:p>
            <a:pPr lvl="0">
              <a:lnSpc>
                <a:spcPct val="90000"/>
              </a:lnSpc>
              <a:spcBef>
                <a:spcPct val="30000"/>
              </a:spcBef>
              <a:buClr>
                <a:srgbClr val="9B2D1F"/>
              </a:buClr>
              <a:buSzPct val="70000"/>
            </a:pPr>
            <a:r>
              <a:rPr lang="en-US" b="1" dirty="0">
                <a:solidFill>
                  <a:schemeClr val="bg1"/>
                </a:solidFill>
              </a:rPr>
              <a:t>CELEBRATIONS: </a:t>
            </a:r>
            <a:r>
              <a:rPr lang="en-US" dirty="0">
                <a:solidFill>
                  <a:schemeClr val="bg1"/>
                </a:solidFill>
              </a:rPr>
              <a:t> Birthdays are honored with a monthly party for those with birthdays in a particular month.  This is inclusive of a decorative cake for the occasion.</a:t>
            </a:r>
          </a:p>
          <a:p>
            <a:pPr lvl="0">
              <a:lnSpc>
                <a:spcPct val="90000"/>
              </a:lnSpc>
              <a:spcBef>
                <a:spcPct val="30000"/>
              </a:spcBef>
              <a:buClr>
                <a:srgbClr val="9B2D1F"/>
              </a:buClr>
              <a:buSzPct val="70000"/>
            </a:pPr>
            <a:r>
              <a:rPr lang="en-US" dirty="0">
                <a:solidFill>
                  <a:schemeClr val="bg1"/>
                </a:solidFill>
              </a:rPr>
              <a:t>Personal achievements such as participating in Special Olympics and other organizations are highlighted in the Academy’s website as well as the Facebook page.</a:t>
            </a:r>
          </a:p>
        </p:txBody>
      </p:sp>
    </p:spTree>
    <p:extLst>
      <p:ext uri="{BB962C8B-B14F-4D97-AF65-F5344CB8AC3E}">
        <p14:creationId xmlns:p14="http://schemas.microsoft.com/office/powerpoint/2010/main" val="320205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89" y="555903"/>
            <a:ext cx="5834543" cy="1150907"/>
          </a:xfrm>
        </p:spPr>
        <p:txBody>
          <a:bodyPr/>
          <a:lstStyle/>
          <a:p>
            <a:r>
              <a:rPr lang="en-US" dirty="0"/>
              <a:t>Classroom Environment</a:t>
            </a:r>
          </a:p>
        </p:txBody>
      </p:sp>
      <p:sp>
        <p:nvSpPr>
          <p:cNvPr id="5" name="Content Placeholder 4"/>
          <p:cNvSpPr>
            <a:spLocks noGrp="1"/>
          </p:cNvSpPr>
          <p:nvPr>
            <p:ph sz="half" idx="1"/>
          </p:nvPr>
        </p:nvSpPr>
        <p:spPr>
          <a:xfrm>
            <a:off x="541091" y="1519065"/>
            <a:ext cx="10834382" cy="4351338"/>
          </a:xfrm>
        </p:spPr>
        <p:txBody>
          <a:bodyPr>
            <a:normAutofit fontScale="92500"/>
          </a:bodyPr>
          <a:lstStyle/>
          <a:p>
            <a:r>
              <a:rPr lang="en-US" b="1" dirty="0"/>
              <a:t>Classroom Staffing</a:t>
            </a:r>
          </a:p>
          <a:p>
            <a:pPr lvl="1"/>
            <a:r>
              <a:rPr lang="en-US" dirty="0"/>
              <a:t>Each classroom has a teacher who presents the course material and paces the session to the ability of the students.  Each teacher has an assistant who works individually with the students needing help to maintain a balanced momentum with all class members.  All staff members have degrees in education, science and associate experience with physical and mentally challenged individuals</a:t>
            </a:r>
          </a:p>
          <a:p>
            <a:r>
              <a:rPr lang="en-US" b="1" dirty="0"/>
              <a:t>Classroom Facilities </a:t>
            </a:r>
          </a:p>
          <a:p>
            <a:pPr lvl="1"/>
            <a:r>
              <a:rPr lang="en-US" dirty="0"/>
              <a:t>There are four main classrooms used for training and two smaller rooms used for  “one on one”  tutoring. The larger classroom has a high quality projection and sound equipped theater for  audio visual presentation and movies.  Adjacent to the classrooms is a large auditorium with a raised sound stage.  This is used for the music therapy program and for student directed plays and events.  There are restroom facilities for male /female students and teacher use.</a:t>
            </a:r>
          </a:p>
          <a:p>
            <a:r>
              <a:rPr lang="en-US" b="1" dirty="0"/>
              <a:t>Volunteer Services</a:t>
            </a:r>
          </a:p>
          <a:p>
            <a:pPr lvl="1"/>
            <a:r>
              <a:rPr lang="en-US" dirty="0"/>
              <a:t>We have retired educators and other professionals that volunteer their time for “one on one” tutoring to students needing special help with reading, speech and other needs.</a:t>
            </a:r>
          </a:p>
          <a:p>
            <a:endParaRPr lang="en-US" dirty="0"/>
          </a:p>
        </p:txBody>
      </p:sp>
    </p:spTree>
    <p:extLst>
      <p:ext uri="{BB962C8B-B14F-4D97-AF65-F5344CB8AC3E}">
        <p14:creationId xmlns:p14="http://schemas.microsoft.com/office/powerpoint/2010/main" val="115832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Classroom Training Material</a:t>
            </a:r>
          </a:p>
        </p:txBody>
      </p:sp>
      <p:sp>
        <p:nvSpPr>
          <p:cNvPr id="5" name="Content Placeholder 4"/>
          <p:cNvSpPr>
            <a:spLocks noGrp="1"/>
          </p:cNvSpPr>
          <p:nvPr>
            <p:ph sz="half" idx="1"/>
          </p:nvPr>
        </p:nvSpPr>
        <p:spPr>
          <a:xfrm>
            <a:off x="313054" y="1804291"/>
            <a:ext cx="6750476" cy="4351338"/>
          </a:xfrm>
        </p:spPr>
        <p:txBody>
          <a:bodyPr>
            <a:normAutofit/>
          </a:bodyPr>
          <a:lstStyle/>
          <a:p>
            <a:r>
              <a:rPr lang="en-US" dirty="0"/>
              <a:t>Standard Educational Material</a:t>
            </a:r>
          </a:p>
          <a:p>
            <a:pPr lvl="1"/>
            <a:r>
              <a:rPr lang="en-US" dirty="0"/>
              <a:t>Text books</a:t>
            </a:r>
          </a:p>
          <a:p>
            <a:pPr lvl="1"/>
            <a:r>
              <a:rPr lang="en-US" dirty="0"/>
              <a:t>Work Books</a:t>
            </a:r>
          </a:p>
          <a:p>
            <a:pPr lvl="1"/>
            <a:r>
              <a:rPr lang="en-US" dirty="0"/>
              <a:t>Work Sheets</a:t>
            </a:r>
          </a:p>
          <a:p>
            <a:pPr lvl="1"/>
            <a:r>
              <a:rPr lang="en-US" dirty="0"/>
              <a:t>Videos</a:t>
            </a:r>
          </a:p>
          <a:p>
            <a:pPr lvl="1"/>
            <a:endParaRPr lang="en-US" dirty="0"/>
          </a:p>
          <a:p>
            <a:r>
              <a:rPr lang="en-US" dirty="0"/>
              <a:t>Specialized Educational Material</a:t>
            </a:r>
          </a:p>
          <a:p>
            <a:pPr lvl="1"/>
            <a:r>
              <a:rPr lang="en-US" dirty="0"/>
              <a:t>Project Materials</a:t>
            </a:r>
          </a:p>
          <a:p>
            <a:pPr lvl="1"/>
            <a:r>
              <a:rPr lang="en-US" dirty="0"/>
              <a:t>Hands-on Materials (Used in Math, Science and Phonics)</a:t>
            </a:r>
          </a:p>
          <a:p>
            <a:endParaRPr lang="en-US" dirty="0"/>
          </a:p>
          <a:p>
            <a:endParaRPr lang="en-US" dirty="0"/>
          </a:p>
        </p:txBody>
      </p:sp>
    </p:spTree>
    <p:extLst>
      <p:ext uri="{BB962C8B-B14F-4D97-AF65-F5344CB8AC3E}">
        <p14:creationId xmlns:p14="http://schemas.microsoft.com/office/powerpoint/2010/main" val="1491826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and other information</a:t>
            </a:r>
          </a:p>
        </p:txBody>
      </p:sp>
      <p:sp>
        <p:nvSpPr>
          <p:cNvPr id="5" name="Content Placeholder 4"/>
          <p:cNvSpPr>
            <a:spLocks noGrp="1"/>
          </p:cNvSpPr>
          <p:nvPr>
            <p:ph sz="half" idx="1"/>
          </p:nvPr>
        </p:nvSpPr>
        <p:spPr>
          <a:xfrm>
            <a:off x="313053" y="1804291"/>
            <a:ext cx="7060869" cy="4351338"/>
          </a:xfrm>
        </p:spPr>
        <p:txBody>
          <a:bodyPr>
            <a:normAutofit fontScale="92500"/>
          </a:bodyPr>
          <a:lstStyle/>
          <a:p>
            <a:r>
              <a:rPr lang="en-US" dirty="0"/>
              <a:t>Contact:		</a:t>
            </a:r>
            <a:r>
              <a:rPr lang="en-US" sz="1800" dirty="0"/>
              <a:t>Cheryl Yaeger</a:t>
            </a:r>
          </a:p>
          <a:p>
            <a:pPr marL="1371600" lvl="3" indent="0">
              <a:buNone/>
            </a:pPr>
            <a:r>
              <a:rPr lang="en-US" dirty="0"/>
              <a:t>        	 	2412 Waterbend Drive</a:t>
            </a:r>
          </a:p>
          <a:p>
            <a:pPr marL="1371600" lvl="3" indent="0">
              <a:buNone/>
            </a:pPr>
            <a:r>
              <a:rPr lang="en-US" dirty="0"/>
              <a:t>		Flower Mound, TX 75028</a:t>
            </a:r>
          </a:p>
          <a:p>
            <a:pPr marL="1828800" lvl="4" indent="0">
              <a:buNone/>
            </a:pPr>
            <a:r>
              <a:rPr lang="en-US" dirty="0"/>
              <a:t>	Telephone:	  214-762-9013</a:t>
            </a:r>
          </a:p>
          <a:p>
            <a:pPr lvl="8"/>
            <a:endParaRPr lang="en-US" dirty="0"/>
          </a:p>
          <a:p>
            <a:r>
              <a:rPr lang="en-US" dirty="0"/>
              <a:t>Class Visitations: 	</a:t>
            </a:r>
            <a:r>
              <a:rPr lang="en-US" sz="1800" dirty="0"/>
              <a:t>ALL has an open door policy for anyone that</a:t>
            </a:r>
            <a:br>
              <a:rPr lang="en-US" sz="1800" dirty="0"/>
            </a:br>
            <a:r>
              <a:rPr lang="en-US" sz="1800" dirty="0"/>
              <a:t>			would like to tour the facilities, visit the 				classrooms or meet with staff members.</a:t>
            </a:r>
          </a:p>
          <a:p>
            <a:pPr marL="0" indent="0">
              <a:buNone/>
            </a:pPr>
            <a:r>
              <a:rPr lang="en-US" sz="1800" dirty="0"/>
              <a:t>			Class hours are from 9:00 AM until noon on 			Monday through Thursday during school days. </a:t>
            </a:r>
            <a:r>
              <a:rPr lang="en-US" dirty="0"/>
              <a:t> </a:t>
            </a:r>
          </a:p>
          <a:p>
            <a:endParaRPr lang="en-US" dirty="0"/>
          </a:p>
          <a:p>
            <a:r>
              <a:rPr lang="en-US" dirty="0"/>
              <a:t>More Information:	</a:t>
            </a:r>
            <a:r>
              <a:rPr lang="en-US" sz="1900" dirty="0"/>
              <a:t>Classroom video “snippets” have been 				posted on this website and can be accessed 			from the site navigator button above.</a:t>
            </a:r>
          </a:p>
        </p:txBody>
      </p:sp>
    </p:spTree>
    <p:extLst>
      <p:ext uri="{BB962C8B-B14F-4D97-AF65-F5344CB8AC3E}">
        <p14:creationId xmlns:p14="http://schemas.microsoft.com/office/powerpoint/2010/main" val="2999944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Bottom up Course Structure</a:t>
            </a:r>
          </a:p>
        </p:txBody>
      </p:sp>
      <p:sp>
        <p:nvSpPr>
          <p:cNvPr id="5" name="Content Placeholder 4"/>
          <p:cNvSpPr>
            <a:spLocks noGrp="1"/>
          </p:cNvSpPr>
          <p:nvPr>
            <p:ph sz="half" idx="1"/>
          </p:nvPr>
        </p:nvSpPr>
        <p:spPr>
          <a:xfrm>
            <a:off x="313055" y="1804291"/>
            <a:ext cx="4892040" cy="4351338"/>
          </a:xfrm>
        </p:spPr>
        <p:txBody>
          <a:bodyPr/>
          <a:lstStyle/>
          <a:p>
            <a:r>
              <a:rPr lang="en-US" dirty="0"/>
              <a:t>Core Curriculum Module</a:t>
            </a:r>
          </a:p>
          <a:p>
            <a:endParaRPr lang="en-US" dirty="0"/>
          </a:p>
          <a:p>
            <a:r>
              <a:rPr lang="en-US" dirty="0"/>
              <a:t>Extended Curriculum Module</a:t>
            </a:r>
          </a:p>
          <a:p>
            <a:endParaRPr lang="en-US" dirty="0"/>
          </a:p>
          <a:p>
            <a:r>
              <a:rPr lang="en-US" dirty="0"/>
              <a:t>Recreational Activities</a:t>
            </a:r>
          </a:p>
          <a:p>
            <a:endParaRPr lang="en-US" dirty="0"/>
          </a:p>
        </p:txBody>
      </p:sp>
    </p:spTree>
    <p:extLst>
      <p:ext uri="{BB962C8B-B14F-4D97-AF65-F5344CB8AC3E}">
        <p14:creationId xmlns:p14="http://schemas.microsoft.com/office/powerpoint/2010/main" val="1897005305"/>
      </p:ext>
    </p:extLst>
  </p:cSld>
  <p:clrMapOvr>
    <a:masterClrMapping/>
  </p:clrMapOvr>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template" id="{E3A5883B-E8CE-46E1-BD06-0BEE2E0AFA71}" vid="{B9CB0296-E107-40DB-82AD-8FB388C56E4D}"/>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ACC2096-6844-4B95-B463-E84303707E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0</TotalTime>
  <Words>1079</Words>
  <Application>Microsoft Office PowerPoint</Application>
  <PresentationFormat>Widescreen</PresentationFormat>
  <Paragraphs>143</Paragraphs>
  <Slides>18</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Vertical Lexicon design template</vt:lpstr>
      <vt:lpstr>ACADEMY OF LEARNING  FOR LIFE</vt:lpstr>
      <vt:lpstr>The “ALL” Charter.</vt:lpstr>
      <vt:lpstr>Course Structure</vt:lpstr>
      <vt:lpstr>Course Structure</vt:lpstr>
      <vt:lpstr>Course Structure</vt:lpstr>
      <vt:lpstr>Course Structure</vt:lpstr>
      <vt:lpstr>Course Structure</vt:lpstr>
      <vt:lpstr>Course Structure</vt:lpstr>
      <vt:lpstr>Course Structure</vt:lpstr>
      <vt:lpstr>Course Structure</vt:lpstr>
      <vt:lpstr>Course Structure</vt:lpstr>
      <vt:lpstr>Course Structure</vt:lpstr>
      <vt:lpstr>Course Structure</vt:lpstr>
      <vt:lpstr>Course Structure</vt:lpstr>
      <vt:lpstr>Classroom Environment</vt:lpstr>
      <vt:lpstr>Classroom Training Material</vt:lpstr>
      <vt:lpstr>Contact and other information</vt:lpstr>
      <vt:lpstr>Bottom up Course Structure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2015-05-07T16:46:08Z</dcterms:created>
  <dcterms:modified xsi:type="dcterms:W3CDTF">2020-02-23T23:25:16Z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TC034606119991</vt:lpwstr>
  </property>
</Properties>
</file>